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4630400" cy="8229600"/>
  <p:notesSz cx="8229600" cy="14630400"/>
  <p:embeddedFontLst>
    <p:embeddedFont>
      <p:font typeface="Instrument Sans Semi Bold" pitchFamily="34" charset="0"/>
      <p:regular r:id="rId17"/>
    </p:embeddedFont>
    <p:embeddedFont>
      <p:font typeface="Instrument Sans Semi Bold" pitchFamily="34" charset="-122"/>
      <p:regular r:id="rId18"/>
    </p:embeddedFont>
    <p:embeddedFont>
      <p:font typeface="Instrument Sans Semi Bold" pitchFamily="34" charset="-120"/>
      <p:regular r:id="rId19"/>
    </p:embeddedFont>
    <p:embeddedFont>
      <p:font typeface="Instrument Sans Medium" pitchFamily="34" charset="0"/>
      <p:regular r:id="rId20"/>
    </p:embeddedFont>
    <p:embeddedFont>
      <p:font typeface="Instrument Sans Medium" pitchFamily="34" charset="-122"/>
      <p:regular r:id="rId21"/>
    </p:embeddedFont>
    <p:embeddedFont>
      <p:font typeface="Instrument Sans Medium" pitchFamily="34" charset="-120"/>
      <p:regular r:id="rId22"/>
    </p:embeddedFont>
    <p:embeddedFont>
      <p:font typeface="Calibri" panose="020F0502020204030204" charset="0"/>
      <p:regular r:id="rId23"/>
      <p:bold r:id="rId24"/>
      <p:italic r:id="rId25"/>
      <p:boldItalic r:id="rId2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6" Type="http://schemas.openxmlformats.org/officeDocument/2006/relationships/font" Target="fonts/font10.fntdata"/><Relationship Id="rId25" Type="http://schemas.openxmlformats.org/officeDocument/2006/relationships/font" Target="fonts/font9.fntdata"/><Relationship Id="rId24" Type="http://schemas.openxmlformats.org/officeDocument/2006/relationships/font" Target="fonts/font8.fntdata"/><Relationship Id="rId23" Type="http://schemas.openxmlformats.org/officeDocument/2006/relationships/font" Target="fonts/font7.fntdata"/><Relationship Id="rId22" Type="http://schemas.openxmlformats.org/officeDocument/2006/relationships/font" Target="fonts/font6.fntdata"/><Relationship Id="rId21" Type="http://schemas.openxmlformats.org/officeDocument/2006/relationships/font" Target="fonts/font5.fntdata"/><Relationship Id="rId20" Type="http://schemas.openxmlformats.org/officeDocument/2006/relationships/font" Target="fonts/font4.fntdata"/><Relationship Id="rId2" Type="http://schemas.openxmlformats.org/officeDocument/2006/relationships/theme" Target="theme/theme1.xml"/><Relationship Id="rId19" Type="http://schemas.openxmlformats.org/officeDocument/2006/relationships/font" Target="fonts/font3.fntdata"/><Relationship Id="rId18" Type="http://schemas.openxmlformats.org/officeDocument/2006/relationships/font" Target="fonts/font2.fntdata"/><Relationship Id="rId17" Type="http://schemas.openxmlformats.org/officeDocument/2006/relationships/font" Target="fonts/font1.fntdata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5.xml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6.xml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9.png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10.xml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342793"/>
            <a:ext cx="7556421" cy="354389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alt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Дәріс 1. </a:t>
            </a: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Психология тарихы ғылымының жалпы мәселелері мен негізгі даму кезеңдері және зерттеу әдістері</a:t>
            </a:r>
            <a:endParaRPr lang="en-US" sz="4450" dirty="0"/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793750" y="626110"/>
            <a:ext cx="788543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Әл-Фараби атындағы Қазақ Ұлттық университеті</a:t>
            </a:r>
            <a:b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</a:b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Жалпы және қолданбалы психология кафедрасы </a:t>
            </a:r>
            <a:endParaRPr lang="en-US" altLang="ru-RU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3425825" y="7362825"/>
            <a:ext cx="56699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Дәріскер: </a:t>
            </a:r>
            <a:r>
              <a:rPr lang="ru-RU" altLang="en-US" b="1">
                <a:latin typeface="Times New Roman" panose="02020603050405020304" charset="0"/>
                <a:cs typeface="Times New Roman" panose="02020603050405020304" charset="0"/>
              </a:rPr>
              <a:t>Психология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ғылымдарының докторы, профессор 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Тоқсанбаева Н</a:t>
            </a:r>
            <a:r>
              <a:rPr lang="" altLang="en-US" b="1">
                <a:latin typeface="Times New Roman" panose="02020603050405020304" charset="0"/>
                <a:cs typeface="Times New Roman" panose="02020603050405020304" charset="0"/>
              </a:rPr>
              <a:t>.К.</a:t>
            </a:r>
            <a:endParaRPr lang="" altLang="en-US" b="1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276826"/>
            <a:ext cx="7556421" cy="113395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Қорытынды: Психология тарихын зерттеу – бүгінгі ғылымның негізі</a:t>
            </a:r>
            <a:endParaRPr lang="en-US" sz="3550" dirty="0"/>
          </a:p>
        </p:txBody>
      </p:sp>
      <p:sp>
        <p:nvSpPr>
          <p:cNvPr id="4" name="Text 1"/>
          <p:cNvSpPr/>
          <p:nvPr/>
        </p:nvSpPr>
        <p:spPr>
          <a:xfrm>
            <a:off x="1133951" y="2921079"/>
            <a:ext cx="7216259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Психологияның тарихи дамуын түсіну қазіргі зерттеулер мен практиканың сапасын арттырады. Өйткені өткенді білмей, болашақты болжау мүмкін емес.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793790" y="2665928"/>
            <a:ext cx="30480" cy="1599009"/>
          </a:xfrm>
          <a:prstGeom prst="rect">
            <a:avLst/>
          </a:prstGeom>
          <a:solidFill>
            <a:srgbClr val="84C1FA"/>
          </a:solidFill>
        </p:spPr>
      </p:sp>
      <p:sp>
        <p:nvSpPr>
          <p:cNvPr id="6" name="Text 3"/>
          <p:cNvSpPr/>
          <p:nvPr/>
        </p:nvSpPr>
        <p:spPr>
          <a:xfrm>
            <a:off x="793790" y="4520089"/>
            <a:ext cx="7556421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Тарихи психология – адам санасының мәдени және тарихи қалыптасуын, оның эволюциясын ашатын маңызды сала. Бұл бізге адам табиғатының күрделілігін тереңірек түсінуге көмектеседі.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793790" y="5863947"/>
            <a:ext cx="7556421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Ғылымның болашағы – өткенді терең зерттеуде, жаңа әдістерді қолдануда және мәдени әртүрлілікті түсінуде. Бұл психологияны жаңа деңгейге көтереді.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53996" y="776645"/>
            <a:ext cx="7608808" cy="109656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4300"/>
              </a:lnSpc>
              <a:buNone/>
            </a:pPr>
            <a:r>
              <a:rPr lang="en-US" sz="3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Психология тарихы: ғылым ретінде қалыптасуының бастауы</a:t>
            </a:r>
            <a:endParaRPr lang="en-US" sz="3450" dirty="0"/>
          </a:p>
        </p:txBody>
      </p:sp>
      <p:sp>
        <p:nvSpPr>
          <p:cNvPr id="4" name="Shape 1"/>
          <p:cNvSpPr/>
          <p:nvPr/>
        </p:nvSpPr>
        <p:spPr>
          <a:xfrm>
            <a:off x="6500693" y="2119908"/>
            <a:ext cx="30480" cy="5333048"/>
          </a:xfrm>
          <a:prstGeom prst="roundRect">
            <a:avLst>
              <a:gd name="adj" fmla="val 647583"/>
            </a:avLst>
          </a:prstGeom>
          <a:solidFill>
            <a:srgbClr val="B4CCE3"/>
          </a:solidFill>
        </p:spPr>
      </p:sp>
      <p:sp>
        <p:nvSpPr>
          <p:cNvPr id="5" name="Shape 2"/>
          <p:cNvSpPr/>
          <p:nvPr/>
        </p:nvSpPr>
        <p:spPr>
          <a:xfrm>
            <a:off x="6716911" y="2351365"/>
            <a:ext cx="657939" cy="30480"/>
          </a:xfrm>
          <a:prstGeom prst="roundRect">
            <a:avLst>
              <a:gd name="adj" fmla="val 647583"/>
            </a:avLst>
          </a:prstGeom>
          <a:solidFill>
            <a:srgbClr val="B4CCE3"/>
          </a:solidFill>
        </p:spPr>
      </p:sp>
      <p:sp>
        <p:nvSpPr>
          <p:cNvPr id="6" name="Shape 3"/>
          <p:cNvSpPr/>
          <p:nvPr/>
        </p:nvSpPr>
        <p:spPr>
          <a:xfrm>
            <a:off x="6253996" y="2119908"/>
            <a:ext cx="493395" cy="493395"/>
          </a:xfrm>
          <a:prstGeom prst="roundRect">
            <a:avLst>
              <a:gd name="adj" fmla="val 40005"/>
            </a:avLst>
          </a:prstGeom>
          <a:solidFill>
            <a:srgbClr val="CEE6FD"/>
          </a:solidFill>
        </p:spPr>
      </p:sp>
      <p:sp>
        <p:nvSpPr>
          <p:cNvPr id="7" name="Text 4"/>
          <p:cNvSpPr/>
          <p:nvPr/>
        </p:nvSpPr>
        <p:spPr>
          <a:xfrm>
            <a:off x="6336209" y="2161044"/>
            <a:ext cx="328970" cy="41112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25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1</a:t>
            </a:r>
            <a:endParaRPr lang="en-US" sz="2550" dirty="0"/>
          </a:p>
        </p:txBody>
      </p:sp>
      <p:sp>
        <p:nvSpPr>
          <p:cNvPr id="8" name="Text 5"/>
          <p:cNvSpPr/>
          <p:nvPr/>
        </p:nvSpPr>
        <p:spPr>
          <a:xfrm>
            <a:off x="7597259" y="2195274"/>
            <a:ext cx="3236595" cy="34266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Философиядан ғылымға</a:t>
            </a:r>
            <a:endParaRPr lang="en-US" sz="2150" dirty="0"/>
          </a:p>
        </p:txBody>
      </p:sp>
      <p:sp>
        <p:nvSpPr>
          <p:cNvPr id="9" name="Text 6"/>
          <p:cNvSpPr/>
          <p:nvPr/>
        </p:nvSpPr>
        <p:spPr>
          <a:xfrm>
            <a:off x="7597259" y="2669500"/>
            <a:ext cx="6265545" cy="70175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Аристотель мен Декарттан бастап, психологияның философиялық тамырларынан ғылыми тәсілдерге көшуі.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6716911" y="4041338"/>
            <a:ext cx="657939" cy="30480"/>
          </a:xfrm>
          <a:prstGeom prst="roundRect">
            <a:avLst>
              <a:gd name="adj" fmla="val 647583"/>
            </a:avLst>
          </a:prstGeom>
          <a:solidFill>
            <a:srgbClr val="B4CCE3"/>
          </a:solidFill>
        </p:spPr>
      </p:sp>
      <p:sp>
        <p:nvSpPr>
          <p:cNvPr id="11" name="Shape 8"/>
          <p:cNvSpPr/>
          <p:nvPr/>
        </p:nvSpPr>
        <p:spPr>
          <a:xfrm>
            <a:off x="6253996" y="3809881"/>
            <a:ext cx="493395" cy="493395"/>
          </a:xfrm>
          <a:prstGeom prst="roundRect">
            <a:avLst>
              <a:gd name="adj" fmla="val 40005"/>
            </a:avLst>
          </a:prstGeom>
          <a:solidFill>
            <a:srgbClr val="CEE6FD"/>
          </a:solidFill>
        </p:spPr>
      </p:sp>
      <p:sp>
        <p:nvSpPr>
          <p:cNvPr id="12" name="Text 9"/>
          <p:cNvSpPr/>
          <p:nvPr/>
        </p:nvSpPr>
        <p:spPr>
          <a:xfrm>
            <a:off x="6336209" y="3851017"/>
            <a:ext cx="328970" cy="41112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25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2</a:t>
            </a:r>
            <a:endParaRPr lang="en-US" sz="2550" dirty="0"/>
          </a:p>
        </p:txBody>
      </p:sp>
      <p:sp>
        <p:nvSpPr>
          <p:cNvPr id="13" name="Text 10"/>
          <p:cNvSpPr/>
          <p:nvPr/>
        </p:nvSpPr>
        <p:spPr>
          <a:xfrm>
            <a:off x="7597259" y="3885247"/>
            <a:ext cx="2891552" cy="34266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Вундттың зертханасы</a:t>
            </a:r>
            <a:endParaRPr lang="en-US" sz="2150" dirty="0"/>
          </a:p>
        </p:txBody>
      </p:sp>
      <p:sp>
        <p:nvSpPr>
          <p:cNvPr id="14" name="Text 11"/>
          <p:cNvSpPr/>
          <p:nvPr/>
        </p:nvSpPr>
        <p:spPr>
          <a:xfrm>
            <a:off x="7597259" y="4359473"/>
            <a:ext cx="6265545" cy="105263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1879 жылы Вильгельм Вундттың алғашқы психологиялық зертханасын ашуы психологияның тәуелсіз ғылым ретінде тууын білдіреді.</a:t>
            </a:r>
            <a:endParaRPr lang="en-US" sz="1700" dirty="0"/>
          </a:p>
        </p:txBody>
      </p:sp>
      <p:sp>
        <p:nvSpPr>
          <p:cNvPr id="15" name="Shape 12"/>
          <p:cNvSpPr/>
          <p:nvPr/>
        </p:nvSpPr>
        <p:spPr>
          <a:xfrm>
            <a:off x="6716911" y="6082189"/>
            <a:ext cx="657939" cy="30480"/>
          </a:xfrm>
          <a:prstGeom prst="roundRect">
            <a:avLst>
              <a:gd name="adj" fmla="val 647583"/>
            </a:avLst>
          </a:prstGeom>
          <a:solidFill>
            <a:srgbClr val="B4CCE3"/>
          </a:solidFill>
        </p:spPr>
      </p:sp>
      <p:sp>
        <p:nvSpPr>
          <p:cNvPr id="16" name="Shape 13"/>
          <p:cNvSpPr/>
          <p:nvPr/>
        </p:nvSpPr>
        <p:spPr>
          <a:xfrm>
            <a:off x="6253996" y="5850731"/>
            <a:ext cx="493395" cy="493395"/>
          </a:xfrm>
          <a:prstGeom prst="roundRect">
            <a:avLst>
              <a:gd name="adj" fmla="val 40005"/>
            </a:avLst>
          </a:prstGeom>
          <a:solidFill>
            <a:srgbClr val="CEE6FD"/>
          </a:solidFill>
        </p:spPr>
      </p:sp>
      <p:sp>
        <p:nvSpPr>
          <p:cNvPr id="17" name="Text 14"/>
          <p:cNvSpPr/>
          <p:nvPr/>
        </p:nvSpPr>
        <p:spPr>
          <a:xfrm>
            <a:off x="6336209" y="5891867"/>
            <a:ext cx="328970" cy="41112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25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3</a:t>
            </a:r>
            <a:endParaRPr lang="en-US" sz="2550" dirty="0"/>
          </a:p>
        </p:txBody>
      </p:sp>
      <p:sp>
        <p:nvSpPr>
          <p:cNvPr id="18" name="Text 15"/>
          <p:cNvSpPr/>
          <p:nvPr/>
        </p:nvSpPr>
        <p:spPr>
          <a:xfrm>
            <a:off x="7597259" y="5926098"/>
            <a:ext cx="2978706" cy="34266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Тәуелсіздікке ұмтылыс</a:t>
            </a:r>
            <a:endParaRPr lang="en-US" sz="2150" dirty="0"/>
          </a:p>
        </p:txBody>
      </p:sp>
      <p:sp>
        <p:nvSpPr>
          <p:cNvPr id="19" name="Text 16"/>
          <p:cNvSpPr/>
          <p:nvPr/>
        </p:nvSpPr>
        <p:spPr>
          <a:xfrm>
            <a:off x="7597259" y="6400324"/>
            <a:ext cx="6265545" cy="105263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Бұл қадам психологияны эксперименталды зерттеуге және объективті өлшемдерге негізделген ғылым ретінде қалыптастырды.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83761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6642" y="3297079"/>
            <a:ext cx="8031242" cy="54054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4250"/>
              </a:lnSpc>
              <a:buNone/>
            </a:pPr>
            <a:r>
              <a:rPr lang="en-US" sz="34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Психологияның негізгі даму кезеңдері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756642" y="4080748"/>
            <a:ext cx="216098" cy="2701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1E3063"/>
                </a:solidFill>
                <a:latin typeface="Instrument Sans Light" pitchFamily="34" charset="0"/>
                <a:ea typeface="Instrument Sans Light" pitchFamily="34" charset="-122"/>
                <a:cs typeface="Instrument Sans Light" pitchFamily="34" charset="-120"/>
              </a:rPr>
              <a:t>01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756642" y="4417576"/>
            <a:ext cx="4228267" cy="30480"/>
          </a:xfrm>
          <a:prstGeom prst="rect">
            <a:avLst/>
          </a:prstGeom>
          <a:solidFill>
            <a:srgbClr val="84C1FA"/>
          </a:solidFill>
        </p:spPr>
      </p:sp>
      <p:sp>
        <p:nvSpPr>
          <p:cNvPr id="6" name="Text 3"/>
          <p:cNvSpPr/>
          <p:nvPr/>
        </p:nvSpPr>
        <p:spPr>
          <a:xfrm>
            <a:off x="756642" y="4586526"/>
            <a:ext cx="2702600" cy="3377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Ерте кезең</a:t>
            </a:r>
            <a:endParaRPr lang="en-US" sz="2100" dirty="0"/>
          </a:p>
        </p:txBody>
      </p:sp>
      <p:sp>
        <p:nvSpPr>
          <p:cNvPr id="7" name="Text 4"/>
          <p:cNvSpPr/>
          <p:nvPr/>
        </p:nvSpPr>
        <p:spPr>
          <a:xfrm>
            <a:off x="756642" y="5053965"/>
            <a:ext cx="4228267" cy="172938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Философиялық көзқарастар мен сана мен рухани дүниені зерттеу орта ғасырлар мен Қайта өрлеу дәуірінде орын алды. Платон мен Аристотель еңбектерінен бастау алады.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5201007" y="4080748"/>
            <a:ext cx="216098" cy="2701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1E3063"/>
                </a:solidFill>
                <a:latin typeface="Instrument Sans Light" pitchFamily="34" charset="0"/>
                <a:ea typeface="Instrument Sans Light" pitchFamily="34" charset="-122"/>
                <a:cs typeface="Instrument Sans Light" pitchFamily="34" charset="-120"/>
              </a:rPr>
              <a:t>02</a:t>
            </a:r>
            <a:endParaRPr lang="en-US" sz="1700" dirty="0"/>
          </a:p>
        </p:txBody>
      </p:sp>
      <p:sp>
        <p:nvSpPr>
          <p:cNvPr id="9" name="Shape 6"/>
          <p:cNvSpPr/>
          <p:nvPr/>
        </p:nvSpPr>
        <p:spPr>
          <a:xfrm>
            <a:off x="5201007" y="4417576"/>
            <a:ext cx="4228267" cy="30480"/>
          </a:xfrm>
          <a:prstGeom prst="rect">
            <a:avLst/>
          </a:prstGeom>
          <a:solidFill>
            <a:srgbClr val="84C1FA"/>
          </a:solidFill>
        </p:spPr>
      </p:sp>
      <p:sp>
        <p:nvSpPr>
          <p:cNvPr id="10" name="Text 7"/>
          <p:cNvSpPr/>
          <p:nvPr/>
        </p:nvSpPr>
        <p:spPr>
          <a:xfrm>
            <a:off x="5201007" y="4586526"/>
            <a:ext cx="3633430" cy="3377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Қазіргі заманғы психология</a:t>
            </a:r>
            <a:endParaRPr lang="en-US" sz="2100" dirty="0"/>
          </a:p>
        </p:txBody>
      </p:sp>
      <p:sp>
        <p:nvSpPr>
          <p:cNvPr id="11" name="Text 8"/>
          <p:cNvSpPr/>
          <p:nvPr/>
        </p:nvSpPr>
        <p:spPr>
          <a:xfrm>
            <a:off x="5201007" y="5053965"/>
            <a:ext cx="4228267" cy="172938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19-20 ғасырларда Фрейдтің психоанализі, Павловтың бихевиоризмі, Пиаженің когнитивтік психологиясы сияқты ірі мектептер пайда болды.</a:t>
            </a:r>
            <a:endParaRPr lang="en-US" sz="1700" dirty="0"/>
          </a:p>
        </p:txBody>
      </p:sp>
      <p:sp>
        <p:nvSpPr>
          <p:cNvPr id="12" name="Text 9"/>
          <p:cNvSpPr/>
          <p:nvPr/>
        </p:nvSpPr>
        <p:spPr>
          <a:xfrm>
            <a:off x="9645372" y="4080748"/>
            <a:ext cx="216098" cy="2701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1E3063"/>
                </a:solidFill>
                <a:latin typeface="Instrument Sans Light" pitchFamily="34" charset="0"/>
                <a:ea typeface="Instrument Sans Light" pitchFamily="34" charset="-122"/>
                <a:cs typeface="Instrument Sans Light" pitchFamily="34" charset="-120"/>
              </a:rPr>
              <a:t>03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9645372" y="4417576"/>
            <a:ext cx="4228267" cy="30480"/>
          </a:xfrm>
          <a:prstGeom prst="rect">
            <a:avLst/>
          </a:prstGeom>
          <a:solidFill>
            <a:srgbClr val="84C1FA"/>
          </a:solidFill>
        </p:spPr>
      </p:sp>
      <p:sp>
        <p:nvSpPr>
          <p:cNvPr id="14" name="Text 11"/>
          <p:cNvSpPr/>
          <p:nvPr/>
        </p:nvSpPr>
        <p:spPr>
          <a:xfrm>
            <a:off x="9645372" y="4586526"/>
            <a:ext cx="2702600" cy="3377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Постмодерн кезеңі</a:t>
            </a:r>
            <a:endParaRPr lang="en-US" sz="2100" dirty="0"/>
          </a:p>
        </p:txBody>
      </p:sp>
      <p:sp>
        <p:nvSpPr>
          <p:cNvPr id="15" name="Text 12"/>
          <p:cNvSpPr/>
          <p:nvPr/>
        </p:nvSpPr>
        <p:spPr>
          <a:xfrm>
            <a:off x="9645372" y="5053965"/>
            <a:ext cx="4228267" cy="242113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XX ғасырдың соңы мен XXI ғасырдың басында интегративті және холистикалық тәсілдер, мысалы, когнитивтік-бихевиоралды терапия (КБТ) мен mindfulness дамыды. Бұл бағыттар әртүрлі теорияларды біріктіруге ұмтылады.</a:t>
            </a:r>
            <a:endParaRPr lang="en-US" sz="1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96835" y="311825"/>
            <a:ext cx="7548205" cy="28348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Психология тарихындағы маңызды тұлғалар мен олардың еңбектері</a:t>
            </a:r>
            <a:endParaRPr lang="en-US" sz="1750" dirty="0"/>
          </a:p>
        </p:txBody>
      </p:sp>
      <p:sp>
        <p:nvSpPr>
          <p:cNvPr id="3" name="Text 1"/>
          <p:cNvSpPr/>
          <p:nvPr/>
        </p:nvSpPr>
        <p:spPr>
          <a:xfrm>
            <a:off x="396835" y="836176"/>
            <a:ext cx="1417558" cy="1771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Зигмунд Фрейд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396835" y="1126688"/>
            <a:ext cx="6780014" cy="54435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Психоанализдің негізін қалаушы. Оның еңбектері санасыздықтың, балалық шақ тәжірибесінің және қорғаныс механизмдерінің адам мінез-құлқына әсерін зерттеді. Оның "Леонардо да Винчи туралы психоаналитикалық зерттеуі" психобиографияның жарқын мысалы.</a:t>
            </a:r>
            <a:endParaRPr lang="en-US" sz="8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61171" y="850344"/>
            <a:ext cx="6780014" cy="6780014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835" y="8012906"/>
            <a:ext cx="6780014" cy="678001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461171" y="7998738"/>
            <a:ext cx="1417558" cy="1771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Уильям Джеймс</a:t>
            </a:r>
            <a:endParaRPr lang="en-US" sz="1100" dirty="0"/>
          </a:p>
        </p:txBody>
      </p:sp>
      <p:sp>
        <p:nvSpPr>
          <p:cNvPr id="8" name="Text 4"/>
          <p:cNvSpPr/>
          <p:nvPr/>
        </p:nvSpPr>
        <p:spPr>
          <a:xfrm>
            <a:off x="7461171" y="8289250"/>
            <a:ext cx="6780014" cy="36290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Американдық психологияның атасы және функционализм мектебінің негізін қалаушы. Оның "Психология принциптері" еңбегі сананың функцияларына және мінез-құлықтың адаптивті рөліне назар аударды.</a:t>
            </a:r>
            <a:endParaRPr lang="en-US" sz="850" dirty="0"/>
          </a:p>
        </p:txBody>
      </p:sp>
      <p:sp>
        <p:nvSpPr>
          <p:cNvPr id="9" name="Text 5"/>
          <p:cNvSpPr/>
          <p:nvPr/>
        </p:nvSpPr>
        <p:spPr>
          <a:xfrm>
            <a:off x="396835" y="15161300"/>
            <a:ext cx="2032754" cy="1771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Карл Роджерс пен Жан Пиаже</a:t>
            </a:r>
            <a:endParaRPr lang="en-US" sz="1100" dirty="0"/>
          </a:p>
        </p:txBody>
      </p:sp>
      <p:sp>
        <p:nvSpPr>
          <p:cNvPr id="10" name="Text 6"/>
          <p:cNvSpPr/>
          <p:nvPr/>
        </p:nvSpPr>
        <p:spPr>
          <a:xfrm>
            <a:off x="396835" y="15451812"/>
            <a:ext cx="6780014" cy="36290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Карл Роджерс гуманистік психологияның негізін қалап, клиентке бағытталған терапияны дамытты. Жан Пиаже балалардың когнитивтік дамуы теориясын жасап, олардың ойлау қабілеттерінің қалай қалыптасатынын зерттеді.</a:t>
            </a:r>
            <a:endParaRPr lang="en-US" sz="85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1171" y="15175468"/>
            <a:ext cx="6780014" cy="678001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63389" y="850821"/>
            <a:ext cx="7498199" cy="48351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800"/>
              </a:lnSpc>
              <a:buNone/>
            </a:pPr>
            <a:r>
              <a:rPr lang="en-US" sz="30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Психология тарихының зерттеу әдістері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6163389" y="1551861"/>
            <a:ext cx="3798332" cy="3435906"/>
          </a:xfrm>
          <a:prstGeom prst="roundRect">
            <a:avLst>
              <a:gd name="adj" fmla="val 5067"/>
            </a:avLst>
          </a:prstGeom>
          <a:solidFill>
            <a:srgbClr val="CEE6FD"/>
          </a:solidFill>
        </p:spPr>
      </p:sp>
      <p:sp>
        <p:nvSpPr>
          <p:cNvPr id="5" name="Shape 2"/>
          <p:cNvSpPr/>
          <p:nvPr/>
        </p:nvSpPr>
        <p:spPr>
          <a:xfrm>
            <a:off x="6356747" y="1745218"/>
            <a:ext cx="580311" cy="580311"/>
          </a:xfrm>
          <a:prstGeom prst="roundRect">
            <a:avLst>
              <a:gd name="adj" fmla="val 15755492"/>
            </a:avLst>
          </a:prstGeom>
          <a:solidFill>
            <a:srgbClr val="84C1FA"/>
          </a:solidFill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6291" y="1872139"/>
            <a:ext cx="261104" cy="32635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356747" y="2518886"/>
            <a:ext cx="2417921" cy="30218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Архивтік талдау</a:t>
            </a:r>
            <a:endParaRPr lang="en-US" sz="1900" dirty="0"/>
          </a:p>
        </p:txBody>
      </p:sp>
      <p:sp>
        <p:nvSpPr>
          <p:cNvPr id="8" name="Text 4"/>
          <p:cNvSpPr/>
          <p:nvPr/>
        </p:nvSpPr>
        <p:spPr>
          <a:xfrm>
            <a:off x="6356747" y="2937034"/>
            <a:ext cx="3411617" cy="15478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Ескі қолжазбалар, жеке хаттар, күнделіктер және ғылыми еңбектер сияқты тарихи мәтіндерді зерттеу арқылы "өлі саналардан" психологиялық деректерді алу.</a:t>
            </a:r>
            <a:endParaRPr lang="en-US" sz="1500" dirty="0"/>
          </a:p>
        </p:txBody>
      </p:sp>
      <p:sp>
        <p:nvSpPr>
          <p:cNvPr id="9" name="Shape 5"/>
          <p:cNvSpPr/>
          <p:nvPr/>
        </p:nvSpPr>
        <p:spPr>
          <a:xfrm>
            <a:off x="10155079" y="1551861"/>
            <a:ext cx="3798332" cy="3435906"/>
          </a:xfrm>
          <a:prstGeom prst="roundRect">
            <a:avLst>
              <a:gd name="adj" fmla="val 5067"/>
            </a:avLst>
          </a:prstGeom>
          <a:solidFill>
            <a:srgbClr val="CEE6FD"/>
          </a:solidFill>
        </p:spPr>
      </p:sp>
      <p:sp>
        <p:nvSpPr>
          <p:cNvPr id="10" name="Shape 6"/>
          <p:cNvSpPr/>
          <p:nvPr/>
        </p:nvSpPr>
        <p:spPr>
          <a:xfrm>
            <a:off x="10348436" y="1745218"/>
            <a:ext cx="580311" cy="580311"/>
          </a:xfrm>
          <a:prstGeom prst="roundRect">
            <a:avLst>
              <a:gd name="adj" fmla="val 15755492"/>
            </a:avLst>
          </a:prstGeom>
          <a:solidFill>
            <a:srgbClr val="84C1FA"/>
          </a:solidFill>
        </p:spPr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7980" y="1872139"/>
            <a:ext cx="261104" cy="32635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0348436" y="2518886"/>
            <a:ext cx="2417921" cy="30218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Психобиография</a:t>
            </a:r>
            <a:endParaRPr lang="en-US" sz="1900" dirty="0"/>
          </a:p>
        </p:txBody>
      </p:sp>
      <p:sp>
        <p:nvSpPr>
          <p:cNvPr id="13" name="Text 8"/>
          <p:cNvSpPr/>
          <p:nvPr/>
        </p:nvSpPr>
        <p:spPr>
          <a:xfrm>
            <a:off x="10348436" y="2937034"/>
            <a:ext cx="3411617" cy="18573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Тарихи тұлғалардың өмірін және олардың психологиялық ерекшеліктерін тереңдетіп зерттеу. Топтық психотарих – қоғамның психологиялық аспектілерін тарихи тұрғыдан қарастыру.</a:t>
            </a:r>
            <a:endParaRPr lang="en-US" sz="1500" dirty="0"/>
          </a:p>
        </p:txBody>
      </p:sp>
      <p:sp>
        <p:nvSpPr>
          <p:cNvPr id="14" name="Shape 9"/>
          <p:cNvSpPr/>
          <p:nvPr/>
        </p:nvSpPr>
        <p:spPr>
          <a:xfrm>
            <a:off x="6163389" y="5181124"/>
            <a:ext cx="7790021" cy="2197656"/>
          </a:xfrm>
          <a:prstGeom prst="roundRect">
            <a:avLst>
              <a:gd name="adj" fmla="val 7922"/>
            </a:avLst>
          </a:prstGeom>
          <a:solidFill>
            <a:srgbClr val="CEE6FD"/>
          </a:solidFill>
        </p:spPr>
      </p:sp>
      <p:sp>
        <p:nvSpPr>
          <p:cNvPr id="15" name="Shape 10"/>
          <p:cNvSpPr/>
          <p:nvPr/>
        </p:nvSpPr>
        <p:spPr>
          <a:xfrm>
            <a:off x="6356747" y="5374481"/>
            <a:ext cx="580311" cy="580311"/>
          </a:xfrm>
          <a:prstGeom prst="roundRect">
            <a:avLst>
              <a:gd name="adj" fmla="val 15755492"/>
            </a:avLst>
          </a:prstGeom>
          <a:solidFill>
            <a:srgbClr val="84C1FA"/>
          </a:solidFill>
        </p:spPr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6291" y="5501402"/>
            <a:ext cx="261104" cy="32635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6356747" y="6148149"/>
            <a:ext cx="2417921" cy="30218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Заманауи әдістер</a:t>
            </a:r>
            <a:endParaRPr lang="en-US" sz="1900" dirty="0"/>
          </a:p>
        </p:txBody>
      </p:sp>
      <p:sp>
        <p:nvSpPr>
          <p:cNvPr id="18" name="Text 12"/>
          <p:cNvSpPr/>
          <p:nvPr/>
        </p:nvSpPr>
        <p:spPr>
          <a:xfrm>
            <a:off x="6356747" y="6566297"/>
            <a:ext cx="7403306" cy="61912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Табиғи тілдерді өңдеу (NLP) технологиялары мен үлкен мәтіндік деректерді статистикалық талдау арқылы тарихи психологиялық құбылыстарды зерттеу.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69680" y="0"/>
            <a:ext cx="5760720" cy="823079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5795" y="507444"/>
            <a:ext cx="7494627" cy="4613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600"/>
              </a:lnSpc>
              <a:buNone/>
            </a:pPr>
            <a:r>
              <a:rPr lang="en-US" sz="29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Психология тарихының өзекті мәселелері</a:t>
            </a:r>
            <a:endParaRPr lang="en-US" sz="2900" dirty="0"/>
          </a:p>
        </p:txBody>
      </p:sp>
      <p:sp>
        <p:nvSpPr>
          <p:cNvPr id="4" name="Shape 1"/>
          <p:cNvSpPr/>
          <p:nvPr/>
        </p:nvSpPr>
        <p:spPr>
          <a:xfrm>
            <a:off x="645795" y="1176337"/>
            <a:ext cx="7852410" cy="2142411"/>
          </a:xfrm>
          <a:prstGeom prst="roundRect">
            <a:avLst>
              <a:gd name="adj" fmla="val 7752"/>
            </a:avLst>
          </a:prstGeom>
          <a:solidFill>
            <a:srgbClr val="B6D6FC"/>
          </a:solidFill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223" y="1426012"/>
            <a:ext cx="288250" cy="230624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302901" y="1406843"/>
            <a:ext cx="3506510" cy="2882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Мәдени және тарихи тәуелділік</a:t>
            </a:r>
            <a:endParaRPr lang="en-US" sz="1800" dirty="0"/>
          </a:p>
        </p:txBody>
      </p:sp>
      <p:sp>
        <p:nvSpPr>
          <p:cNvPr id="7" name="Text 3"/>
          <p:cNvSpPr/>
          <p:nvPr/>
        </p:nvSpPr>
        <p:spPr>
          <a:xfrm>
            <a:off x="1302901" y="1879521"/>
            <a:ext cx="7010876" cy="1181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Психологиялық түсініктер мен теориялардың мәдени және тарихи контексттерге қатты тәуелді екенін мойындау маңызды. Мысалы, батыс психологиясының ұғымдары әрдайым шығыс мәдениеттеріне сәйкес келе бермейді.</a:t>
            </a:r>
            <a:endParaRPr lang="en-US" sz="1450" dirty="0"/>
          </a:p>
        </p:txBody>
      </p:sp>
      <p:sp>
        <p:nvSpPr>
          <p:cNvPr id="8" name="Shape 4"/>
          <p:cNvSpPr/>
          <p:nvPr/>
        </p:nvSpPr>
        <p:spPr>
          <a:xfrm>
            <a:off x="645795" y="3526274"/>
            <a:ext cx="7852410" cy="2142411"/>
          </a:xfrm>
          <a:prstGeom prst="roundRect">
            <a:avLst>
              <a:gd name="adj" fmla="val 7752"/>
            </a:avLst>
          </a:prstGeom>
          <a:solidFill>
            <a:srgbClr val="FCF2B5"/>
          </a:solidFill>
        </p:spPr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223" y="3775948"/>
            <a:ext cx="288250" cy="23062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302901" y="3756779"/>
            <a:ext cx="3149322" cy="2882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Кросс-мәдени вариациялар</a:t>
            </a:r>
            <a:endParaRPr lang="en-US" sz="1800" dirty="0"/>
          </a:p>
        </p:txBody>
      </p:sp>
      <p:sp>
        <p:nvSpPr>
          <p:cNvPr id="11" name="Text 6"/>
          <p:cNvSpPr/>
          <p:nvPr/>
        </p:nvSpPr>
        <p:spPr>
          <a:xfrm>
            <a:off x="1302901" y="4229457"/>
            <a:ext cx="7010876" cy="1181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Әртүрлі мәдениеттер мен тарихи кезеңдердегі психологиялық құбылыстардың айырмашылықтарын және ұқсастықтарын түсіну қажет. Бұл "әмбебап" психологиялық заңдылықтарды іздеудегі қиындықтарды көрсетеді.</a:t>
            </a:r>
            <a:endParaRPr lang="en-US" sz="1450" dirty="0"/>
          </a:p>
        </p:txBody>
      </p:sp>
      <p:sp>
        <p:nvSpPr>
          <p:cNvPr id="12" name="Shape 7"/>
          <p:cNvSpPr/>
          <p:nvPr/>
        </p:nvSpPr>
        <p:spPr>
          <a:xfrm>
            <a:off x="645795" y="5876211"/>
            <a:ext cx="7852410" cy="1847136"/>
          </a:xfrm>
          <a:prstGeom prst="roundRect">
            <a:avLst>
              <a:gd name="adj" fmla="val 8991"/>
            </a:avLst>
          </a:prstGeom>
          <a:solidFill>
            <a:srgbClr val="D9D9D9"/>
          </a:solidFill>
        </p:spPr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223" y="6125885"/>
            <a:ext cx="288250" cy="230624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302901" y="6106716"/>
            <a:ext cx="5053132" cy="2882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Психологияны тарихи ғылым ретінде дамыту</a:t>
            </a:r>
            <a:endParaRPr lang="en-US" sz="1800" dirty="0"/>
          </a:p>
        </p:txBody>
      </p:sp>
      <p:sp>
        <p:nvSpPr>
          <p:cNvPr id="15" name="Text 9"/>
          <p:cNvSpPr/>
          <p:nvPr/>
        </p:nvSpPr>
        <p:spPr>
          <a:xfrm>
            <a:off x="1302901" y="6579394"/>
            <a:ext cx="7010876" cy="88582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Психологияны тарихи деректер мен әдістерге сүйене отырып, тарихи ғылым ретінде одан әрі дамыту қажеттілігі. Бұл тарихи оқиғалардың адам психикасына әсерін тереңірек түсінуге мүмкіндік береді.</a:t>
            </a:r>
            <a:endParaRPr lang="en-US" sz="14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6828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5328" y="3297793"/>
            <a:ext cx="11969829" cy="51101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4000"/>
              </a:lnSpc>
              <a:buNone/>
            </a:pPr>
            <a:r>
              <a:rPr lang="en-US" sz="32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Психология тарихындағы маңызды бағыттар мен мектептер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5328" y="4038719"/>
            <a:ext cx="459819" cy="459819"/>
          </a:xfrm>
          <a:prstGeom prst="roundRect">
            <a:avLst>
              <a:gd name="adj" fmla="val 40008"/>
            </a:avLst>
          </a:prstGeom>
          <a:solidFill>
            <a:srgbClr val="CEE6FD"/>
          </a:solidFill>
        </p:spPr>
      </p:sp>
      <p:sp>
        <p:nvSpPr>
          <p:cNvPr id="5" name="Text 2"/>
          <p:cNvSpPr/>
          <p:nvPr/>
        </p:nvSpPr>
        <p:spPr>
          <a:xfrm>
            <a:off x="1379458" y="4108966"/>
            <a:ext cx="3565446" cy="63865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Франциядағы «histoire des mentalités»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1379458" y="4870252"/>
            <a:ext cx="3565446" cy="261651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Люсиен Февр мен Марк Блок негізін қалаған бұл мектеп адамдардың коллективті ойлау, сезіну және қабылдау тәсілдерін тарихи тұрғыдан зерттейді. Бұл бағыт психологиялық аспектілерді тарихи зерттеуге енгізуде маңызды рөл атқарды.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5200412" y="4038719"/>
            <a:ext cx="459819" cy="459819"/>
          </a:xfrm>
          <a:prstGeom prst="roundRect">
            <a:avLst>
              <a:gd name="adj" fmla="val 40008"/>
            </a:avLst>
          </a:prstGeom>
          <a:solidFill>
            <a:srgbClr val="CEE6FD"/>
          </a:solidFill>
        </p:spPr>
      </p:sp>
      <p:sp>
        <p:nvSpPr>
          <p:cNvPr id="8" name="Text 5"/>
          <p:cNvSpPr/>
          <p:nvPr/>
        </p:nvSpPr>
        <p:spPr>
          <a:xfrm>
            <a:off x="5864543" y="4108966"/>
            <a:ext cx="2782491" cy="31932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АҚШ-тағы психотарих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5864543" y="4550926"/>
            <a:ext cx="3565446" cy="261651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Ллойд деМоуздың "The Journal of Psychohistory" журналы мен Пресервд Смиттің зерттеулері арқылы дамыған психотарих, балалық шақ тәжірибесінің тарихи өзгерістеріне және оның қоғамдық мінез-құлыққа әсеріне назар аударады.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9685496" y="4038719"/>
            <a:ext cx="459819" cy="459819"/>
          </a:xfrm>
          <a:prstGeom prst="roundRect">
            <a:avLst>
              <a:gd name="adj" fmla="val 40008"/>
            </a:avLst>
          </a:prstGeom>
          <a:solidFill>
            <a:srgbClr val="CEE6FD"/>
          </a:solidFill>
        </p:spPr>
      </p:sp>
      <p:sp>
        <p:nvSpPr>
          <p:cNvPr id="11" name="Text 8"/>
          <p:cNvSpPr/>
          <p:nvPr/>
        </p:nvSpPr>
        <p:spPr>
          <a:xfrm>
            <a:off x="10349627" y="4108966"/>
            <a:ext cx="2878812" cy="31932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Қытайдағы психотарих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10349627" y="4550926"/>
            <a:ext cx="3565446" cy="228945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Қытайдағы психотарихтың дамуы батыстық көзқарастармен байланыса отырып, Қытайдың бай тарихи және мәдени контекстін ескереді. Бұл шығыс және батыс психологиялық дәстүрлерін біріктіруге ұмтылады.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77248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9378" y="3229332"/>
            <a:ext cx="12077819" cy="52816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4150"/>
              </a:lnSpc>
              <a:buNone/>
            </a:pPr>
            <a:r>
              <a:rPr lang="en-US" sz="33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Психология тарихының қазіргі заманғы зерттеу құралдары</a:t>
            </a:r>
            <a:endParaRPr lang="en-US" sz="3300" dirty="0"/>
          </a:p>
        </p:txBody>
      </p:sp>
      <p:sp>
        <p:nvSpPr>
          <p:cNvPr id="4" name="Text 1"/>
          <p:cNvSpPr/>
          <p:nvPr/>
        </p:nvSpPr>
        <p:spPr>
          <a:xfrm>
            <a:off x="739378" y="4206359"/>
            <a:ext cx="4039791" cy="66008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Деректер қорлары мен корпустар</a:t>
            </a:r>
            <a:endParaRPr lang="en-US" sz="2050" dirty="0"/>
          </a:p>
        </p:txBody>
      </p:sp>
      <p:sp>
        <p:nvSpPr>
          <p:cNvPr id="5" name="Text 2"/>
          <p:cNvSpPr/>
          <p:nvPr/>
        </p:nvSpPr>
        <p:spPr>
          <a:xfrm>
            <a:off x="739378" y="5077658"/>
            <a:ext cx="4039791" cy="236529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Ғылыми еңбектер, хаттар, күнделіктер, медициналық жазбалар сияқты тарихи деректер қорлары мен үлкен мәтіндік корпустар психология тарихын зерттеуге мүмкіндік береді. Олар деректерді жүйелі түрде талдауға көмектеседі.</a:t>
            </a:r>
            <a:endParaRPr lang="en-US" sz="1650" dirty="0"/>
          </a:p>
        </p:txBody>
      </p:sp>
      <p:sp>
        <p:nvSpPr>
          <p:cNvPr id="6" name="Text 3"/>
          <p:cNvSpPr/>
          <p:nvPr/>
        </p:nvSpPr>
        <p:spPr>
          <a:xfrm>
            <a:off x="5302091" y="4206359"/>
            <a:ext cx="3858101" cy="33004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Сандық гуманитарлық әдістер</a:t>
            </a:r>
            <a:endParaRPr lang="en-US" sz="2050" dirty="0"/>
          </a:p>
        </p:txBody>
      </p:sp>
      <p:sp>
        <p:nvSpPr>
          <p:cNvPr id="7" name="Text 4"/>
          <p:cNvSpPr/>
          <p:nvPr/>
        </p:nvSpPr>
        <p:spPr>
          <a:xfrm>
            <a:off x="5302091" y="4747617"/>
            <a:ext cx="4039791" cy="202739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Мәтіндік талдау, компьютерлік лингвистика, тақырыптық модельдеу сияқты сандық құралдар тарихи мәтіндердегі психологиялық ұғымдардың дамуын және өзгерісін бақылауға мүмкіндік береді.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9864804" y="4206359"/>
            <a:ext cx="2640568" cy="33004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Теориялық негіздер</a:t>
            </a:r>
            <a:endParaRPr lang="en-US" sz="2050" dirty="0"/>
          </a:p>
        </p:txBody>
      </p:sp>
      <p:sp>
        <p:nvSpPr>
          <p:cNvPr id="9" name="Text 6"/>
          <p:cNvSpPr/>
          <p:nvPr/>
        </p:nvSpPr>
        <p:spPr>
          <a:xfrm>
            <a:off x="9864804" y="4747617"/>
            <a:ext cx="4039791" cy="270319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Мәдени эволюция, мәдени ниша құру концепциялары адам психикасының тарихи және мәдени жағдайларға қалай бейімделетінін түсіндіруге көмектеседі. Бұл теориялар психологиялық құбылыстарды кеңірек контексте қарастыруға мүмкіндік береді.</a:t>
            </a:r>
            <a:endParaRPr lang="en-US" sz="16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23768"/>
            <a:ext cx="7589401" cy="56697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Психология тарихының болашағы</a:t>
            </a:r>
            <a:endParaRPr lang="en-US" sz="3550" dirty="0"/>
          </a:p>
        </p:txBody>
      </p:sp>
      <p:sp>
        <p:nvSpPr>
          <p:cNvPr id="3" name="Shape 1"/>
          <p:cNvSpPr/>
          <p:nvPr/>
        </p:nvSpPr>
        <p:spPr>
          <a:xfrm>
            <a:off x="2967514" y="1644372"/>
            <a:ext cx="2173724" cy="1669852"/>
          </a:xfrm>
          <a:prstGeom prst="roundRect">
            <a:avLst>
              <a:gd name="adj" fmla="val 12225"/>
            </a:avLst>
          </a:prstGeom>
          <a:solidFill>
            <a:srgbClr val="CEE6FD"/>
          </a:solidFill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94892" y="2279928"/>
            <a:ext cx="318968" cy="39862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368052" y="1871186"/>
            <a:ext cx="3071217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Тарихи ғылым ретінде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5368052" y="2361605"/>
            <a:ext cx="8241744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Психологияны толыққанды тарихи ғылымға айналдыру, оның дамуын тарихи контексте терең зерттеу арқылы.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5254585" y="3298984"/>
            <a:ext cx="8468678" cy="15240"/>
          </a:xfrm>
          <a:prstGeom prst="roundRect">
            <a:avLst>
              <a:gd name="adj" fmla="val 1339536"/>
            </a:avLst>
          </a:prstGeom>
          <a:solidFill>
            <a:srgbClr val="B4CCE3"/>
          </a:solidFill>
        </p:spPr>
      </p:sp>
      <p:sp>
        <p:nvSpPr>
          <p:cNvPr id="8" name="Shape 5"/>
          <p:cNvSpPr/>
          <p:nvPr/>
        </p:nvSpPr>
        <p:spPr>
          <a:xfrm>
            <a:off x="1880592" y="3427571"/>
            <a:ext cx="4347567" cy="2032754"/>
          </a:xfrm>
          <a:prstGeom prst="roundRect">
            <a:avLst>
              <a:gd name="adj" fmla="val 10043"/>
            </a:avLst>
          </a:prstGeom>
          <a:solidFill>
            <a:srgbClr val="CEE6FD"/>
          </a:solidFill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4892" y="4244578"/>
            <a:ext cx="318968" cy="39862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6454973" y="3654385"/>
            <a:ext cx="3286482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Әмбебаптықты арттыру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6454973" y="4144804"/>
            <a:ext cx="7154823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Тарихи контекст пен мәдени әртүрлілікті ескере отырып, психологиялық білімнің әмбебаптығын арттыру және оның әртүрлі мәдениеттерге қалай қолданылатынын зерттеу.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6341507" y="5445085"/>
            <a:ext cx="7381756" cy="15240"/>
          </a:xfrm>
          <a:prstGeom prst="roundRect">
            <a:avLst>
              <a:gd name="adj" fmla="val 1339536"/>
            </a:avLst>
          </a:prstGeom>
          <a:solidFill>
            <a:srgbClr val="B4CCE3"/>
          </a:solidFill>
        </p:spPr>
      </p:sp>
      <p:sp>
        <p:nvSpPr>
          <p:cNvPr id="13" name="Shape 9"/>
          <p:cNvSpPr/>
          <p:nvPr/>
        </p:nvSpPr>
        <p:spPr>
          <a:xfrm>
            <a:off x="793790" y="5573673"/>
            <a:ext cx="6521410" cy="2032754"/>
          </a:xfrm>
          <a:prstGeom prst="roundRect">
            <a:avLst>
              <a:gd name="adj" fmla="val 10043"/>
            </a:avLst>
          </a:prstGeom>
          <a:solidFill>
            <a:srgbClr val="CEE6FD"/>
          </a:solidFill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5011" y="6390680"/>
            <a:ext cx="318968" cy="398621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542014" y="5800487"/>
            <a:ext cx="4614386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Технологияларды интеграциялау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7542014" y="6290905"/>
            <a:ext cx="6067782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Жаңа технологиялар мен әдістерді, мысалы, жасанды интеллект және үлкен деректерді талдау құралдарын интеграциялау арқылы зерттеуді тереңдету.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5873</Words>
  <Application>WPS Presentation</Application>
  <PresentationFormat>On-screen Show (16:9)</PresentationFormat>
  <Paragraphs>138</Paragraphs>
  <Slides>10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9" baseType="lpstr">
      <vt:lpstr>Arial</vt:lpstr>
      <vt:lpstr>SimSun</vt:lpstr>
      <vt:lpstr>Wingdings</vt:lpstr>
      <vt:lpstr>Instrument Sans Semi Bold</vt:lpstr>
      <vt:lpstr>Instrument Sans Semi Bold</vt:lpstr>
      <vt:lpstr>Instrument Sans Semi Bold</vt:lpstr>
      <vt:lpstr>Times New Roman</vt:lpstr>
      <vt:lpstr>Instrument Sans Medium</vt:lpstr>
      <vt:lpstr>Instrument Sans Medium</vt:lpstr>
      <vt:lpstr>Instrument Sans Medium</vt:lpstr>
      <vt:lpstr>Instrument Sans Light</vt:lpstr>
      <vt:lpstr>AMGDT</vt:lpstr>
      <vt:lpstr>Instrument Sans Light</vt:lpstr>
      <vt:lpstr>Instrument Sans Light</vt:lpstr>
      <vt:lpstr>Calibri</vt:lpstr>
      <vt:lpstr>Microsoft YaHei</vt:lpstr>
      <vt:lpstr>Arial Unicode MS</vt:lpstr>
      <vt:lpstr>MingLiU-ExtB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Гульнар Салимов�</cp:lastModifiedBy>
  <cp:revision>4</cp:revision>
  <dcterms:created xsi:type="dcterms:W3CDTF">2025-09-01T14:03:00Z</dcterms:created>
  <dcterms:modified xsi:type="dcterms:W3CDTF">2025-09-02T06:30:09Z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AB9DF25D51024DB2A0813CEE441785BD_12</vt:lpwstr>
  </property>
  <property fmtid="{D5CDD505-2E9C-101B-9397-08002B2CF9AE}" pid="3" name="KSOProductBuildVer">
    <vt:lpwstr>1049-12.2.0.21931</vt:lpwstr>
  </property>
</Properties>
</file>